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1126-A202-4D8D-87B2-34CEA879045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063C2B9-8FC9-4899-95CC-117735286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1126-A202-4D8D-87B2-34CEA879045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C2B9-8FC9-4899-95CC-117735286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1126-A202-4D8D-87B2-34CEA879045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C2B9-8FC9-4899-95CC-117735286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1126-A202-4D8D-87B2-34CEA879045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063C2B9-8FC9-4899-95CC-117735286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1126-A202-4D8D-87B2-34CEA879045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C2B9-8FC9-4899-95CC-1177352869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1126-A202-4D8D-87B2-34CEA879045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C2B9-8FC9-4899-95CC-117735286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1126-A202-4D8D-87B2-34CEA879045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063C2B9-8FC9-4899-95CC-1177352869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1126-A202-4D8D-87B2-34CEA879045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C2B9-8FC9-4899-95CC-117735286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1126-A202-4D8D-87B2-34CEA879045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C2B9-8FC9-4899-95CC-117735286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1126-A202-4D8D-87B2-34CEA879045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C2B9-8FC9-4899-95CC-117735286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1126-A202-4D8D-87B2-34CEA879045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C2B9-8FC9-4899-95CC-1177352869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E31126-A202-4D8D-87B2-34CEA879045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063C2B9-8FC9-4899-95CC-1177352869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7634" y="4725144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  <a:latin typeface="Forte" panose="03060902040502070203" pitchFamily="66" charset="0"/>
              </a:rPr>
              <a:t>Be polite At the table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6700" y="3933056"/>
            <a:ext cx="8458200" cy="9144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anose="04020505051007020D02" pitchFamily="82" charset="0"/>
              </a:rPr>
              <a:t>Good afternoon</a:t>
            </a:r>
            <a:endParaRPr lang="ru-RU" sz="6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5936" y="41712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</a:rPr>
              <a:t>The 23</a:t>
            </a:r>
            <a:r>
              <a:rPr lang="en-US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</a:rPr>
              <a:t>rd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</a:rPr>
              <a:t> of October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1015465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</a:rPr>
              <a:t>Wednesday</a:t>
            </a:r>
            <a:endParaRPr lang="ru-RU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2398" y="1916832"/>
            <a:ext cx="60486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 be polite and sweet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your home, in the street.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please, goodbye and thanks,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you will have a lot of friends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91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cap="none" dirty="0" smtClean="0">
                <a:solidFill>
                  <a:srgbClr val="002060"/>
                </a:solidFill>
              </a:rPr>
              <a:t>Prove the points. Find the sentences in the text</a:t>
            </a:r>
            <a:endParaRPr lang="ru-RU" cap="none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 Tailor didn’t have lunch in the hotel.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 Tailor had an English friend.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name of a German wasn’t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Mahlzeit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 Tailor thought that the Germans had strange traditions.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Mahlzeit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is the German word for “good appetite”.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German thought that “Tailor” is the English word for “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Mahlzeit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dirty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27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none" dirty="0" smtClean="0">
                <a:solidFill>
                  <a:srgbClr val="002060"/>
                </a:solidFill>
              </a:rPr>
              <a:t>MATCH THE POINTS</a:t>
            </a:r>
            <a:endParaRPr lang="ru-RU" cap="none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03941420"/>
              </p:ext>
            </p:extLst>
          </p:nvPr>
        </p:nvGraphicFramePr>
        <p:xfrm>
          <a:off x="395536" y="1988840"/>
          <a:ext cx="8306692" cy="3291840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4180565"/>
                <a:gridCol w="4126127"/>
              </a:tblGrid>
              <a:tr h="39508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u="sng" dirty="0">
                          <a:effectLst/>
                        </a:rPr>
                        <a:t>Russian</a:t>
                      </a:r>
                      <a:endParaRPr lang="ru-RU" sz="1800" b="0" i="1" u="sng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u="sng" dirty="0" smtClean="0">
                          <a:effectLst/>
                        </a:rPr>
                        <a:t>English</a:t>
                      </a:r>
                      <a:endParaRPr lang="ru-RU" sz="1800" b="0" i="1" u="sng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660" marR="73660" marT="0" marB="0"/>
                </a:tc>
              </a:tr>
              <a:tr h="395082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Спасибо большое</a:t>
                      </a:r>
                      <a:endParaRPr lang="ru-RU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</a:rPr>
                        <a:t>Excuse me</a:t>
                      </a:r>
                      <a:endParaRPr lang="ru-RU" sz="18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</a:tr>
              <a:tr h="395082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Извините меня</a:t>
                      </a:r>
                      <a:endParaRPr lang="ru-RU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effectLst/>
                        </a:rPr>
                        <a:t>Thank</a:t>
                      </a:r>
                      <a:r>
                        <a:rPr lang="ru-RU" sz="1800" b="0" dirty="0">
                          <a:effectLst/>
                        </a:rPr>
                        <a:t> </a:t>
                      </a:r>
                      <a:r>
                        <a:rPr lang="ru-RU" sz="1800" b="0" dirty="0" err="1">
                          <a:effectLst/>
                        </a:rPr>
                        <a:t>you</a:t>
                      </a:r>
                      <a:r>
                        <a:rPr lang="ru-RU" sz="1800" b="0" dirty="0">
                          <a:effectLst/>
                        </a:rPr>
                        <a:t> </a:t>
                      </a:r>
                      <a:r>
                        <a:rPr lang="ru-RU" sz="1800" b="0" dirty="0" err="1">
                          <a:effectLst/>
                        </a:rPr>
                        <a:t>very</a:t>
                      </a:r>
                      <a:r>
                        <a:rPr lang="ru-RU" sz="1800" b="0" dirty="0">
                          <a:effectLst/>
                        </a:rPr>
                        <a:t> </a:t>
                      </a:r>
                      <a:r>
                        <a:rPr lang="ru-RU" sz="1800" b="0" dirty="0" err="1">
                          <a:effectLst/>
                        </a:rPr>
                        <a:t>much</a:t>
                      </a:r>
                      <a:endParaRPr lang="ru-RU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</a:tr>
              <a:tr h="395082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Пожалуйста</a:t>
                      </a:r>
                      <a:endParaRPr lang="ru-RU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</a:rPr>
                        <a:t>Sorry</a:t>
                      </a:r>
                      <a:endParaRPr lang="ru-RU" sz="18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</a:tr>
              <a:tr h="395082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Угощайся.</a:t>
                      </a:r>
                      <a:endParaRPr lang="ru-RU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</a:rPr>
                        <a:t>Thanks, it’s great.</a:t>
                      </a:r>
                      <a:endParaRPr lang="ru-RU" sz="18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</a:tr>
              <a:tr h="395082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Как мило с вашей стороны</a:t>
                      </a:r>
                      <a:endParaRPr lang="ru-RU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effectLst/>
                        </a:rPr>
                        <a:t>Please</a:t>
                      </a:r>
                      <a:endParaRPr lang="ru-RU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</a:tr>
              <a:tr h="395082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Простите</a:t>
                      </a:r>
                      <a:endParaRPr lang="ru-RU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effectLst/>
                        </a:rPr>
                        <a:t>Help</a:t>
                      </a:r>
                      <a:r>
                        <a:rPr lang="ru-RU" sz="1800" b="0" dirty="0">
                          <a:effectLst/>
                        </a:rPr>
                        <a:t> </a:t>
                      </a:r>
                      <a:r>
                        <a:rPr lang="ru-RU" sz="1800" b="0" dirty="0" err="1">
                          <a:effectLst/>
                        </a:rPr>
                        <a:t>yourself</a:t>
                      </a:r>
                      <a:endParaRPr lang="ru-RU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</a:tr>
              <a:tr h="395082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Спасибо, это вкусно</a:t>
                      </a:r>
                      <a:endParaRPr lang="ru-RU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effectLst/>
                        </a:rPr>
                        <a:t>How</a:t>
                      </a:r>
                      <a:r>
                        <a:rPr lang="ru-RU" sz="1800" b="0" dirty="0">
                          <a:effectLst/>
                        </a:rPr>
                        <a:t> </a:t>
                      </a:r>
                      <a:r>
                        <a:rPr lang="ru-RU" sz="1800" b="0" dirty="0" err="1">
                          <a:effectLst/>
                        </a:rPr>
                        <a:t>kind</a:t>
                      </a:r>
                      <a:r>
                        <a:rPr lang="ru-RU" sz="1800" b="0" dirty="0">
                          <a:effectLst/>
                        </a:rPr>
                        <a:t> </a:t>
                      </a:r>
                      <a:r>
                        <a:rPr lang="ru-RU" sz="1800" b="0" dirty="0" err="1">
                          <a:effectLst/>
                        </a:rPr>
                        <a:t>of</a:t>
                      </a:r>
                      <a:r>
                        <a:rPr lang="ru-RU" sz="1800" b="0" dirty="0">
                          <a:effectLst/>
                        </a:rPr>
                        <a:t> </a:t>
                      </a:r>
                      <a:r>
                        <a:rPr lang="ru-RU" sz="1800" b="0" dirty="0" err="1">
                          <a:effectLst/>
                        </a:rPr>
                        <a:t>you</a:t>
                      </a:r>
                      <a:endParaRPr lang="ru-RU" sz="1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3347864" y="2636912"/>
            <a:ext cx="1584176" cy="43204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>
            <a:outerShdw blurRad="50800" dist="50800" dir="5400000" algn="ctr" rotWithShape="0">
              <a:srgbClr val="00206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3419872" y="2708920"/>
            <a:ext cx="1440160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>
            <a:outerShdw blurRad="50800" dist="50800" dir="5400000" algn="ctr" rotWithShape="0">
              <a:srgbClr val="00206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419872" y="3429000"/>
            <a:ext cx="1512168" cy="86409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>
            <a:outerShdw blurRad="50800" dist="50800" dir="5400000" algn="ctr" rotWithShape="0">
              <a:srgbClr val="00206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563888" y="3861048"/>
            <a:ext cx="1368152" cy="86409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>
            <a:outerShdw blurRad="50800" dist="50800" dir="5400000" algn="ctr" rotWithShape="0">
              <a:srgbClr val="00206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635896" y="4293096"/>
            <a:ext cx="1296144" cy="7920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>
            <a:outerShdw blurRad="50800" dist="50800" dir="5400000" algn="ctr" rotWithShape="0">
              <a:srgbClr val="00206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563888" y="3429000"/>
            <a:ext cx="1368152" cy="122413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>
            <a:outerShdw blurRad="50800" dist="50800" dir="5400000" algn="ctr" rotWithShape="0">
              <a:srgbClr val="00206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3635896" y="3861048"/>
            <a:ext cx="1224136" cy="115212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>
            <a:outerShdw blurRad="50800" dist="50800" dir="5400000" algn="ctr" rotWithShape="0">
              <a:srgbClr val="00206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3964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Make up a dialogue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564904"/>
            <a:ext cx="8686800" cy="3098974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is ready. 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smells/looks great!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you like …?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pass me … , please? - Take it/them.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6052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Grammar reference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………… speak with our mouth full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………… put the table napkin on our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knees.</a:t>
            </a: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………… reach (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тянуться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across for the salt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the fork and knife properly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………… put our elbows on the table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………… wave (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махать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the knife or fork in the air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noiselessly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(бесшумно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………… wash our hands before we eat.</a:t>
            </a:r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11053" y="2009526"/>
            <a:ext cx="10502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16577" y="1486306"/>
            <a:ext cx="15504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mustn’t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16577" y="2517483"/>
            <a:ext cx="15504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mustn’t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26515" y="3552333"/>
            <a:ext cx="15504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mustn’t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0806" y="4051878"/>
            <a:ext cx="15504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mustn’t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76584" y="3029113"/>
            <a:ext cx="10502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76583" y="4575098"/>
            <a:ext cx="10502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1853" y="5098318"/>
            <a:ext cx="10502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438204">
            <a:off x="7028368" y="760348"/>
            <a:ext cx="211640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mustn’t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9715044">
            <a:off x="11819" y="645666"/>
            <a:ext cx="191805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535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2" grpId="1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Check yourself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have 8 pluses – you are very polite at the table.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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put a “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have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6-7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pluses – you are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rather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polite at the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table.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put a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have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5-6 pluses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you are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very polite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table.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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put a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have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&lt;4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pluses – you are not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polite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at the table.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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put a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1520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7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7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7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7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 lesson is over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3632249"/>
            <a:ext cx="3456384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Blackadder ITC" panose="04020505051007020D02" pitchFamily="82" charset="0"/>
              </a:rPr>
              <a:t>Good bye…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2011574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down your home task:</a:t>
            </a:r>
            <a:r>
              <a:rPr lang="en-US" sz="3200" dirty="0" smtClean="0">
                <a:solidFill>
                  <a:srgbClr val="002060"/>
                </a:solidFill>
                <a:latin typeface="Forte" panose="03060902040502070203" pitchFamily="66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2708919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Forte" panose="03060902040502070203" pitchFamily="66" charset="0"/>
              </a:rPr>
              <a:t>you are to </a:t>
            </a:r>
            <a:r>
              <a:rPr lang="en-US" sz="3600" u="sng" dirty="0">
                <a:solidFill>
                  <a:srgbClr val="002060"/>
                </a:solidFill>
                <a:latin typeface="Forte" panose="03060902040502070203" pitchFamily="66" charset="0"/>
              </a:rPr>
              <a:t>learn the poem by heart</a:t>
            </a:r>
            <a:endParaRPr lang="ru-RU" sz="3600" u="sng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616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4" presetClass="entr" presetSubtype="1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81206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81206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388</Words>
  <Application>Microsoft Office PowerPoint</Application>
  <PresentationFormat>Экран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Be polite At the table</vt:lpstr>
      <vt:lpstr>Prove the points. Find the sentences in the text</vt:lpstr>
      <vt:lpstr>MATCH THE POINTS</vt:lpstr>
      <vt:lpstr>Make up a dialogue</vt:lpstr>
      <vt:lpstr>Grammar reference</vt:lpstr>
      <vt:lpstr>Check yourself</vt:lpstr>
      <vt:lpstr>The lesson is over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polite At the table</dc:title>
  <dc:creator>Сергей</dc:creator>
  <cp:lastModifiedBy>eacher</cp:lastModifiedBy>
  <cp:revision>11</cp:revision>
  <dcterms:created xsi:type="dcterms:W3CDTF">2013-10-22T06:02:43Z</dcterms:created>
  <dcterms:modified xsi:type="dcterms:W3CDTF">2013-10-23T09:13:16Z</dcterms:modified>
</cp:coreProperties>
</file>